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E00"/>
    <a:srgbClr val="004600"/>
    <a:srgbClr val="007600"/>
    <a:srgbClr val="FF0000"/>
    <a:srgbClr val="FFFF00"/>
    <a:srgbClr val="3737FF"/>
    <a:srgbClr val="5B5B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51" autoAdjust="0"/>
  </p:normalViewPr>
  <p:slideViewPr>
    <p:cSldViewPr snapToGrid="0">
      <p:cViewPr varScale="1">
        <p:scale>
          <a:sx n="82" d="100"/>
          <a:sy n="82" d="100"/>
        </p:scale>
        <p:origin x="6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BC92B-20E3-4759-9EA2-4291CE070368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C73D-9F36-4409-AC4D-B1068866F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44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4244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Cooling tea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5"/>
            <a:ext cx="5305245" cy="29324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hot cup of tea cools down quickly at first, but it stays warm for ages.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None/>
              <a:tabLst/>
              <a:defRPr/>
            </a:pPr>
            <a:r>
              <a:rPr lang="en-US" dirty="0" smtClean="0"/>
              <a:t>What is going on?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379109" y="707849"/>
            <a:ext cx="1995087" cy="5173290"/>
            <a:chOff x="6362521" y="949389"/>
            <a:chExt cx="1995087" cy="5173290"/>
          </a:xfrm>
        </p:grpSpPr>
        <p:grpSp>
          <p:nvGrpSpPr>
            <p:cNvPr id="5" name="Group 4"/>
            <p:cNvGrpSpPr/>
            <p:nvPr/>
          </p:nvGrpSpPr>
          <p:grpSpPr>
            <a:xfrm>
              <a:off x="6362521" y="949389"/>
              <a:ext cx="1995087" cy="5173290"/>
              <a:chOff x="6492184" y="967878"/>
              <a:chExt cx="1995087" cy="5173290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6492184" y="967878"/>
                <a:ext cx="1995087" cy="5173290"/>
                <a:chOff x="6260585" y="585415"/>
                <a:chExt cx="1995087" cy="5173290"/>
              </a:xfrm>
            </p:grpSpPr>
            <p:sp>
              <p:nvSpPr>
                <p:cNvPr id="8" name="Block Arc 7"/>
                <p:cNvSpPr/>
                <p:nvPr/>
              </p:nvSpPr>
              <p:spPr>
                <a:xfrm rot="5400000">
                  <a:off x="7250935" y="4262050"/>
                  <a:ext cx="1106698" cy="902777"/>
                </a:xfrm>
                <a:prstGeom prst="blockArc">
                  <a:avLst>
                    <a:gd name="adj1" fmla="val 10800000"/>
                    <a:gd name="adj2" fmla="val 21599987"/>
                    <a:gd name="adj3" fmla="val 18311"/>
                  </a:avLst>
                </a:prstGeom>
                <a:solidFill>
                  <a:srgbClr val="0046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  <p:grpSp>
              <p:nvGrpSpPr>
                <p:cNvPr id="9" name="Group 8"/>
                <p:cNvGrpSpPr/>
                <p:nvPr/>
              </p:nvGrpSpPr>
              <p:grpSpPr>
                <a:xfrm>
                  <a:off x="6260585" y="585415"/>
                  <a:ext cx="1535503" cy="5173290"/>
                  <a:chOff x="6160573" y="551625"/>
                  <a:chExt cx="1535503" cy="5173290"/>
                </a:xfrm>
              </p:grpSpPr>
              <p:sp>
                <p:nvSpPr>
                  <p:cNvPr id="13" name="Can 12"/>
                  <p:cNvSpPr/>
                  <p:nvPr/>
                </p:nvSpPr>
                <p:spPr>
                  <a:xfrm>
                    <a:off x="6160573" y="3785755"/>
                    <a:ext cx="1535503" cy="1939160"/>
                  </a:xfrm>
                  <a:prstGeom prst="can">
                    <a:avLst>
                      <a:gd name="adj" fmla="val 23351"/>
                    </a:avLst>
                  </a:prstGeom>
                  <a:solidFill>
                    <a:srgbClr val="004600"/>
                  </a:solidFill>
                  <a:ln w="50800">
                    <a:solidFill>
                      <a:srgbClr val="0046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4" name="Chord 13"/>
                  <p:cNvSpPr/>
                  <p:nvPr/>
                </p:nvSpPr>
                <p:spPr>
                  <a:xfrm rot="10800000">
                    <a:off x="6220018" y="3854653"/>
                    <a:ext cx="1416049" cy="258131"/>
                  </a:xfrm>
                  <a:prstGeom prst="chord">
                    <a:avLst>
                      <a:gd name="adj1" fmla="val 10936357"/>
                      <a:gd name="adj2" fmla="val 21482834"/>
                    </a:avLst>
                  </a:prstGeom>
                  <a:solidFill>
                    <a:srgbClr val="91511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5" name="Chord 14"/>
                  <p:cNvSpPr/>
                  <p:nvPr/>
                </p:nvSpPr>
                <p:spPr>
                  <a:xfrm>
                    <a:off x="6220582" y="3878010"/>
                    <a:ext cx="1415485" cy="323561"/>
                  </a:xfrm>
                  <a:prstGeom prst="chord">
                    <a:avLst>
                      <a:gd name="adj1" fmla="val 10936357"/>
                      <a:gd name="adj2" fmla="val 21482834"/>
                    </a:avLst>
                  </a:prstGeom>
                  <a:solidFill>
                    <a:srgbClr val="91511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6" name="Oval 15"/>
                  <p:cNvSpPr/>
                  <p:nvPr/>
                </p:nvSpPr>
                <p:spPr>
                  <a:xfrm>
                    <a:off x="6821658" y="4011709"/>
                    <a:ext cx="180000" cy="36000"/>
                  </a:xfrm>
                  <a:prstGeom prst="ellipse">
                    <a:avLst/>
                  </a:prstGeom>
                  <a:solidFill>
                    <a:srgbClr val="B45210"/>
                  </a:solidFill>
                  <a:ln w="6350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17" name="Picture 16"/>
                  <p:cNvPicPr>
                    <a:picLocks noChangeAspect="1"/>
                  </p:cNvPicPr>
                  <p:nvPr/>
                </p:nvPicPr>
                <p:blipFill rotWithShape="1">
                  <a:blip r:embed="rId4"/>
                  <a:srcRect l="76967" t="-2168" r="1886" b="30209"/>
                  <a:stretch/>
                </p:blipFill>
                <p:spPr>
                  <a:xfrm>
                    <a:off x="6743443" y="551625"/>
                    <a:ext cx="336430" cy="3475535"/>
                  </a:xfrm>
                  <a:prstGeom prst="rect">
                    <a:avLst/>
                  </a:prstGeom>
                </p:spPr>
              </p:pic>
            </p:grpSp>
          </p:grpSp>
          <p:sp>
            <p:nvSpPr>
              <p:cNvPr id="7" name="Rectangle 6"/>
              <p:cNvSpPr/>
              <p:nvPr/>
            </p:nvSpPr>
            <p:spPr>
              <a:xfrm>
                <a:off x="7231136" y="4364815"/>
                <a:ext cx="28800" cy="9525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" name="TextBox 1"/>
            <p:cNvSpPr txBox="1"/>
            <p:nvPr/>
          </p:nvSpPr>
          <p:spPr>
            <a:xfrm>
              <a:off x="6562099" y="4758837"/>
              <a:ext cx="1135782" cy="1092607"/>
            </a:xfrm>
            <a:prstGeom prst="rect">
              <a:avLst/>
            </a:prstGeom>
            <a:noFill/>
          </p:spPr>
          <p:txBody>
            <a:bodyPr wrap="square" rtlCol="0">
              <a:prstTxWarp prst="textInflateBottom">
                <a:avLst>
                  <a:gd name="adj" fmla="val 82904"/>
                </a:avLst>
              </a:prstTxWarp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n-GB" sz="2400" b="1" dirty="0" smtClean="0">
                  <a:solidFill>
                    <a:srgbClr val="001E00"/>
                  </a:solidFill>
                </a:rPr>
                <a:t>TEA</a:t>
              </a:r>
            </a:p>
            <a:p>
              <a:pPr algn="ctr"/>
              <a:r>
                <a:rPr lang="en-GB" sz="1200" b="1" dirty="0" smtClean="0">
                  <a:solidFill>
                    <a:srgbClr val="001E00"/>
                  </a:solidFill>
                </a:rPr>
                <a:t>The </a:t>
              </a:r>
              <a:r>
                <a:rPr lang="en-GB" sz="1200" b="1" dirty="0">
                  <a:solidFill>
                    <a:srgbClr val="001E00"/>
                  </a:solidFill>
                </a:rPr>
                <a:t>best tea</a:t>
              </a:r>
            </a:p>
            <a:p>
              <a:pPr algn="ctr"/>
              <a:r>
                <a:rPr lang="en-GB" sz="1200" b="1" dirty="0">
                  <a:solidFill>
                    <a:srgbClr val="001E00"/>
                  </a:solidFill>
                </a:rPr>
                <a:t>draws on the best </a:t>
              </a:r>
              <a:r>
                <a:rPr lang="en-GB" sz="1200" b="1" dirty="0" smtClean="0">
                  <a:solidFill>
                    <a:srgbClr val="001E00"/>
                  </a:solidFill>
                </a:rPr>
                <a:t>leaves</a:t>
              </a:r>
              <a:endParaRPr lang="en-GB" sz="1200" b="1" dirty="0">
                <a:solidFill>
                  <a:srgbClr val="001E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005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2336"/>
            <a:ext cx="9150889" cy="621236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Cooling tea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5660" y="905774"/>
            <a:ext cx="8748828" cy="76775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1200"/>
              </a:spcAft>
            </a:pPr>
            <a:r>
              <a:rPr lang="en-GB" sz="1600" i="1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Fill in the gaps to explain what happens when tea cools down.</a:t>
            </a:r>
          </a:p>
          <a:p>
            <a:pPr>
              <a:spcAft>
                <a:spcPts val="1200"/>
              </a:spcAft>
            </a:pPr>
            <a:r>
              <a:rPr lang="en-GB" sz="1600" i="1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 should only use the words </a:t>
            </a:r>
            <a:r>
              <a:rPr lang="en-GB" sz="1600" b="1" i="1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temperature</a:t>
            </a:r>
            <a:r>
              <a:rPr lang="en-GB" sz="1600" i="1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</a:t>
            </a:r>
            <a:r>
              <a:rPr lang="en-GB" sz="1600" b="1" i="1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energy</a:t>
            </a:r>
            <a:r>
              <a:rPr lang="en-GB" sz="1600" i="1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en-GB" sz="1600" i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79705" y="1821520"/>
            <a:ext cx="8748828" cy="4285983"/>
          </a:xfrm>
          <a:prstGeom prst="rect">
            <a:avLst/>
          </a:prstGeo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noAutofit/>
          </a:bodyPr>
          <a:lstStyle/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GB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A cup of tea</a:t>
            </a:r>
          </a:p>
          <a:p>
            <a:pPr>
              <a:lnSpc>
                <a:spcPct val="120000"/>
              </a:lnSpc>
              <a:spcAft>
                <a:spcPts val="1800"/>
              </a:spcAft>
            </a:pP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Heating a cup of tea gives 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it a 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lot of ___________. This 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makes its 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particles 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move 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very quickly. The tea now has a 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higher 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___________.  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Some 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particles of tea bash into air particles and make them move faster. ___________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is transferred from the tea to the air. Losing ___________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means the tea’s ___________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goes down.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As the tea cools its particles do not move as quickly. They have less 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___________ 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to make the air particles speed up. The tea loses ___________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more slowly and its ___________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falls more slowly 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too.</a:t>
            </a:r>
            <a:endParaRPr lang="en-GB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54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2336"/>
            <a:ext cx="9150889" cy="621236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16" name="TextBox 15"/>
          <p:cNvSpPr txBox="1"/>
          <p:nvPr/>
        </p:nvSpPr>
        <p:spPr>
          <a:xfrm>
            <a:off x="179705" y="1821520"/>
            <a:ext cx="8748828" cy="4285983"/>
          </a:xfrm>
          <a:prstGeom prst="rect">
            <a:avLst/>
          </a:prstGeo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noAutofit/>
          </a:bodyPr>
          <a:lstStyle/>
          <a:p>
            <a:pPr>
              <a:spcAft>
                <a:spcPts val="1200"/>
              </a:spcAft>
            </a:pPr>
            <a:r>
              <a:rPr lang="en-GB" b="1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cup of tea</a:t>
            </a:r>
          </a:p>
          <a:p>
            <a:pPr>
              <a:lnSpc>
                <a:spcPct val="120000"/>
              </a:lnSpc>
              <a:spcAft>
                <a:spcPts val="1800"/>
              </a:spcAft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Heating a cup of tea gives a lot of 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___________. 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This makes its particles in the tea move very quickly. The tea now has a 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bigger  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___________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.  </a:t>
            </a:r>
            <a:endParaRPr lang="en-GB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20000"/>
              </a:lnSpc>
              <a:spcAft>
                <a:spcPts val="1800"/>
              </a:spcAft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Some particles of tea bash into air particles and make them move faster. ___________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is transferred from the tea to the air. Losing ___________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means the tea’s ___________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goes down.</a:t>
            </a:r>
          </a:p>
          <a:p>
            <a:pPr>
              <a:lnSpc>
                <a:spcPct val="120000"/>
              </a:lnSpc>
              <a:spcAft>
                <a:spcPts val="1800"/>
              </a:spcAft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As the tea cools its particles do not move as quickly. They have less 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___________ 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to make the air particles speed up. The tea loses ___________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more slowly and its ___________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falls more slowly 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too.</a:t>
            </a:r>
            <a:endParaRPr lang="en-GB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Cooling tea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5660" y="905774"/>
            <a:ext cx="8748828" cy="76775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1200"/>
              </a:spcAft>
            </a:pPr>
            <a:r>
              <a:rPr lang="en-GB" sz="1600" i="1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Fill in the gaps to explain what happens when tea cools down.</a:t>
            </a:r>
          </a:p>
          <a:p>
            <a:pPr>
              <a:spcAft>
                <a:spcPts val="1200"/>
              </a:spcAft>
            </a:pPr>
            <a:r>
              <a:rPr lang="en-GB" sz="1600" i="1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 should only use the words </a:t>
            </a:r>
            <a:r>
              <a:rPr lang="en-GB" sz="1600" b="1" i="1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temperature</a:t>
            </a:r>
            <a:r>
              <a:rPr lang="en-GB" sz="1600" i="1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</a:t>
            </a:r>
            <a:r>
              <a:rPr lang="en-GB" sz="1600" b="1" i="1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energy</a:t>
            </a:r>
            <a:r>
              <a:rPr lang="en-GB" sz="1600" i="1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en-GB" sz="1600" i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226944" y="2258152"/>
            <a:ext cx="1613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energy</a:t>
            </a:r>
            <a:endParaRPr lang="en-GB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39465" y="2562937"/>
            <a:ext cx="1840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temperature</a:t>
            </a:r>
            <a:endParaRPr lang="en-GB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1729" y="3489020"/>
            <a:ext cx="1613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energy</a:t>
            </a:r>
            <a:endParaRPr lang="en-GB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93789" y="3489020"/>
            <a:ext cx="1613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energy</a:t>
            </a:r>
            <a:endParaRPr lang="en-GB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64573" y="3779845"/>
            <a:ext cx="1840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temperature</a:t>
            </a:r>
            <a:endParaRPr lang="en-GB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1727" y="4672826"/>
            <a:ext cx="1613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energy</a:t>
            </a:r>
            <a:endParaRPr lang="en-GB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1728" y="5021221"/>
            <a:ext cx="1613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energy</a:t>
            </a:r>
            <a:endParaRPr lang="en-GB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113362" y="5008330"/>
            <a:ext cx="1840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temperature</a:t>
            </a:r>
            <a:endParaRPr lang="en-GB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531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  <p:bldP spid="10" grpId="0"/>
      <p:bldP spid="12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BEST_PPt_First slide ready.pptx" id="{381E4D17-69CB-42C3-85C1-2E8F8736608A}" vid="{03D53ADA-BC75-4EEB-AF83-964927EF2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.BEST_PPt_First slide ready</Template>
  <TotalTime>61</TotalTime>
  <Words>297</Words>
  <Application>Microsoft Office PowerPoint</Application>
  <PresentationFormat>On-screen Show (4:3)</PresentationFormat>
  <Paragraphs>29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12</cp:revision>
  <dcterms:created xsi:type="dcterms:W3CDTF">2018-11-20T09:10:41Z</dcterms:created>
  <dcterms:modified xsi:type="dcterms:W3CDTF">2018-12-11T15:24:59Z</dcterms:modified>
</cp:coreProperties>
</file>